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4" d="100"/>
          <a:sy n="194" d="100"/>
        </p:scale>
        <p:origin x="150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545d75a8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7545d75a8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545d75a8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545d75a8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545d75a8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545d75a8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545d75a8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545d75a8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545d75a8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545d75a8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545d75a8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545d75a8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545d75a8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545d75a8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545d75a8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545d75a8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c189802a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c189802a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c189802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c189802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545d75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545d75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c189802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c189802a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c189802a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c189802a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c189802a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3c189802a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c189802a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c189802a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545d75a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545d75a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statista.com/statistics/1294878/time-spent-facebook-app-selected-countr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tista.com/statistics/376128/facebook-global-user-age-distribution/" TargetMode="External"/><Relationship Id="rId5" Type="http://schemas.openxmlformats.org/officeDocument/2006/relationships/hyperlink" Target="https://www.statista.com/statistics/264810/number-of-monthly-active-facebook-users-worldwide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ista.com/statistics/324267/us-adults-daily-facebook-minutes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tatista.com/statistics/802776/distribution-of-users-on-instagram-worldwide-gend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tista.com/statistics/325587/instagram-global-age-group/" TargetMode="External"/><Relationship Id="rId5" Type="http://schemas.openxmlformats.org/officeDocument/2006/relationships/hyperlink" Target="https://www.statista.com/statistics/183585/instagram-number-of-global-users/" TargetMode="External"/><Relationship Id="rId4" Type="http://schemas.openxmlformats.org/officeDocument/2006/relationships/hyperlink" Target="https://www.bloomberg.com/news/articles/2022-10-26/meta-s-instagram-users-reach-2-billion-closing-in-on-facebook#xj4y7vzkg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almediatoday.com/news/LinkedIn-Up-To-900-Million-Members-Record-Engagement/641215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tatista.com/statistics/815162/frequency-with-which-us-internet-users-visit-linkedi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tista.com/statistics/545216/linkedin-users-in-the-us-by-gender/" TargetMode="External"/><Relationship Id="rId5" Type="http://schemas.openxmlformats.org/officeDocument/2006/relationships/hyperlink" Target="https://www.statista.com/statistics/192700/age-distribution-of-us-users-on-linkedin/#:~:text=As%20of%20December%202021%2C%2058.4,were%20aged%2055%20and%20over.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about.linkedin.com/" TargetMode="External"/><Relationship Id="rId9" Type="http://schemas.openxmlformats.org/officeDocument/2006/relationships/hyperlink" Target="https://www.statista.com/statistics/272783/linkedins-membership-worldwide-by-country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uters.com/technology/tiktok-tell-congress-it-has-150-million-monthly-active-us-users-2023-03-20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tatista.com/statistics/324267/us-adults-daily-facebook-minut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tista.com/statistics/1299785/distribution-tiktok-users-gender/" TargetMode="External"/><Relationship Id="rId5" Type="http://schemas.openxmlformats.org/officeDocument/2006/relationships/hyperlink" Target="https://www.statista.com/statistics/1299771/tiktok-global-user-age-distribution/" TargetMode="External"/><Relationship Id="rId4" Type="http://schemas.openxmlformats.org/officeDocument/2006/relationships/hyperlink" Target="https://www.insiderintelligence.com/charts/global-tiktok-user-stats/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imilarweb.com/website/youtube.com/#ranking" TargetMode="External"/><Relationship Id="rId5" Type="http://schemas.openxmlformats.org/officeDocument/2006/relationships/hyperlink" Target="https://www.appannie.com/en/go/state-of-mobile-2021/?utm_source=digital-2021&amp;utm_medium=partnership&amp;utm_campaign=ww-logo-201910-1910-digital-2021-partnership&amp;utm_content=report-&amp;sfdcid=7016F000002MS1c" TargetMode="External"/><Relationship Id="rId4" Type="http://schemas.openxmlformats.org/officeDocument/2006/relationships/hyperlink" Target="https://www.statista.com/statistics/272014/global-social-networks-ranked-by-number-of-us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C4587"/>
                </a:solidFill>
              </a:rPr>
              <a:t>Importance of a Diverse Social Media Strategy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Rotary District 6200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194" y="3176450"/>
            <a:ext cx="1889800" cy="19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C4587"/>
                </a:solidFill>
              </a:rPr>
              <a:t>How To Efficiently Post Across Several Platforms</a:t>
            </a:r>
            <a:endParaRPr sz="4800" b="1">
              <a:solidFill>
                <a:srgbClr val="1C4587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194" y="3176450"/>
            <a:ext cx="1889800" cy="19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194" y="3176450"/>
            <a:ext cx="1889800" cy="19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25" y="1549275"/>
            <a:ext cx="2552450" cy="8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1318952" y="850250"/>
            <a:ext cx="6506100" cy="8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C4587"/>
                </a:solidFill>
              </a:rPr>
              <a:t>Various Third Party Scheduler Platforms</a:t>
            </a:r>
            <a:endParaRPr sz="4800" b="1">
              <a:solidFill>
                <a:srgbClr val="1C4587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9700" y="1697938"/>
            <a:ext cx="4290176" cy="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750" y="2336450"/>
            <a:ext cx="2696826" cy="15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8673" y="2571750"/>
            <a:ext cx="3817656" cy="839400"/>
          </a:xfrm>
          <a:prstGeom prst="rect">
            <a:avLst/>
          </a:prstGeom>
          <a:noFill/>
          <a:ln w="2286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" name="Google Shape;137;p23"/>
          <p:cNvSpPr txBox="1"/>
          <p:nvPr/>
        </p:nvSpPr>
        <p:spPr>
          <a:xfrm>
            <a:off x="9777150" y="2045275"/>
            <a:ext cx="50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ctrTitle"/>
          </p:nvPr>
        </p:nvSpPr>
        <p:spPr>
          <a:xfrm>
            <a:off x="458502" y="4085225"/>
            <a:ext cx="6506100" cy="8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b="1">
                <a:solidFill>
                  <a:srgbClr val="1C4587"/>
                </a:solidFill>
              </a:rPr>
              <a:t>Most Prices Vary Based Upon Linked Platforms Ranging $0-35</a:t>
            </a:r>
            <a:endParaRPr sz="2620"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5" y="495900"/>
            <a:ext cx="8845752" cy="38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4700"/>
            <a:ext cx="8839204" cy="380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7800"/>
            <a:ext cx="8839204" cy="3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0675"/>
            <a:ext cx="8839204" cy="389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0200"/>
            <a:ext cx="8839204" cy="388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C4587"/>
                </a:solidFill>
              </a:rPr>
              <a:t>Questions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194" y="3176450"/>
            <a:ext cx="1889800" cy="19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</a:rPr>
              <a:t>Social Media Has Become Vital for Communicating Your Message Both Within Your Club But Also Within the Rotary Universe and Abroad</a:t>
            </a:r>
            <a:endParaRPr sz="2400" b="1">
              <a:solidFill>
                <a:srgbClr val="1C4587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194" y="3176450"/>
            <a:ext cx="1889800" cy="19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8949" y="3524900"/>
            <a:ext cx="1555050" cy="1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850" y="1399550"/>
            <a:ext cx="1469123" cy="146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7950" y="1442113"/>
            <a:ext cx="1383977" cy="138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7888" y="1442125"/>
            <a:ext cx="1383975" cy="13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3975" y="2868675"/>
            <a:ext cx="1383975" cy="184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4100" y="3283300"/>
            <a:ext cx="2552451" cy="10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311700" y="81225"/>
            <a:ext cx="8520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</a:rPr>
              <a:t>Most Important Platforms For Rotary Clubs</a:t>
            </a:r>
            <a:endParaRPr sz="2400"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311708" y="216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</a:rPr>
              <a:t>The following information is from</a:t>
            </a:r>
            <a:endParaRPr sz="2400" b="1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</a:rPr>
              <a:t>April 28, 2023 </a:t>
            </a:r>
            <a:endParaRPr sz="2400" b="1">
              <a:solidFill>
                <a:srgbClr val="1C4587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194" y="3176450"/>
            <a:ext cx="1889800" cy="19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3150" y="2887925"/>
            <a:ext cx="45434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875" y="3752850"/>
            <a:ext cx="133602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250" y="131275"/>
            <a:ext cx="1469123" cy="14691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11700" y="81225"/>
            <a:ext cx="8520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1C4587"/>
                </a:solidFill>
              </a:rPr>
              <a:t>Demographics</a:t>
            </a:r>
            <a:endParaRPr sz="3200" b="1">
              <a:solidFill>
                <a:srgbClr val="1C4587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179575" y="1159425"/>
            <a:ext cx="8520600" cy="42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62020"/>
              </a:buClr>
              <a:buSzPts val="1550"/>
              <a:buFont typeface="Roboto"/>
              <a:buChar char="●"/>
            </a:pPr>
            <a:r>
              <a:rPr lang="en" sz="1550">
                <a:solidFill>
                  <a:srgbClr val="162020"/>
                </a:solidFill>
                <a:highlight>
                  <a:srgbClr val="FFFFFF"/>
                </a:highlight>
              </a:rPr>
              <a:t>Number of monthly active users: </a:t>
            </a:r>
            <a:r>
              <a:rPr lang="en" sz="15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2.963 billion</a:t>
            </a:r>
            <a:endParaRPr sz="155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550"/>
              <a:buFont typeface="Roboto"/>
              <a:buChar char="●"/>
            </a:pPr>
            <a:r>
              <a:rPr lang="en" sz="1550">
                <a:solidFill>
                  <a:srgbClr val="162020"/>
                </a:solidFill>
                <a:highlight>
                  <a:srgbClr val="FFFFFF"/>
                </a:highlight>
              </a:rPr>
              <a:t>Largest age group: </a:t>
            </a:r>
            <a:r>
              <a:rPr lang="en" sz="15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25-34 (29.9%)</a:t>
            </a:r>
            <a:endParaRPr sz="155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550"/>
              <a:buFont typeface="Arial"/>
              <a:buChar char="●"/>
            </a:pPr>
            <a:r>
              <a:rPr lang="en" sz="1550">
                <a:solidFill>
                  <a:srgbClr val="162020"/>
                </a:solidFill>
                <a:highlight>
                  <a:srgbClr val="FFFFFF"/>
                </a:highlight>
              </a:rPr>
              <a:t>Gender: 44% female, 56% male </a:t>
            </a:r>
            <a:endParaRPr sz="1550">
              <a:solidFill>
                <a:srgbClr val="162020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550"/>
              <a:buFont typeface="Roboto"/>
              <a:buChar char="●"/>
            </a:pPr>
            <a:r>
              <a:rPr lang="en" sz="1550">
                <a:solidFill>
                  <a:srgbClr val="162020"/>
                </a:solidFill>
                <a:highlight>
                  <a:srgbClr val="FFFFFF"/>
                </a:highlight>
              </a:rPr>
              <a:t>Time spent per day: </a:t>
            </a:r>
            <a:r>
              <a:rPr lang="en" sz="15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 minutes</a:t>
            </a:r>
            <a:endParaRPr sz="155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550"/>
              <a:buFont typeface="Arial"/>
              <a:buChar char="●"/>
            </a:pPr>
            <a:r>
              <a:rPr lang="en" sz="1550">
                <a:solidFill>
                  <a:srgbClr val="162020"/>
                </a:solidFill>
                <a:highlight>
                  <a:srgbClr val="FFFFFF"/>
                </a:highlight>
              </a:rPr>
              <a:t>Facebook still remains the largest social platform among consumers and marketers.</a:t>
            </a:r>
            <a:endParaRPr sz="1550">
              <a:solidFill>
                <a:srgbClr val="162020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550"/>
              <a:buFont typeface="Arial"/>
              <a:buChar char="●"/>
            </a:pPr>
            <a:r>
              <a:rPr lang="en" sz="1550" b="1">
                <a:solidFill>
                  <a:srgbClr val="162020"/>
                </a:solidFill>
                <a:highlight>
                  <a:srgbClr val="FFFFFF"/>
                </a:highlight>
              </a:rPr>
              <a:t>Still, time spent on Facebook continues to fall as overall social media usage grows.</a:t>
            </a:r>
            <a:endParaRPr sz="1550" b="1">
              <a:solidFill>
                <a:srgbClr val="162020"/>
              </a:solidFill>
              <a:highlight>
                <a:srgbClr val="FFFFFF"/>
              </a:highlight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550"/>
              <a:buFont typeface="Arial"/>
              <a:buChar char="●"/>
            </a:pPr>
            <a:r>
              <a:rPr lang="en" sz="1550">
                <a:solidFill>
                  <a:srgbClr val="162020"/>
                </a:solidFill>
                <a:highlight>
                  <a:srgbClr val="FFFFFF"/>
                </a:highlight>
              </a:rPr>
              <a:t>Following 2022’s social media demographic data, younger users continue to </a:t>
            </a:r>
            <a:endParaRPr sz="1550">
              <a:solidFill>
                <a:srgbClr val="16202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162020"/>
                </a:solidFill>
                <a:highlight>
                  <a:srgbClr val="FFFFFF"/>
                </a:highlight>
              </a:rPr>
              <a:t>flock to TikTok and Snapchat.</a:t>
            </a:r>
            <a:endParaRPr sz="1550">
              <a:solidFill>
                <a:srgbClr val="16202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85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875" y="3752850"/>
            <a:ext cx="133602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490300" y="50550"/>
            <a:ext cx="8520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1C4587"/>
                </a:solidFill>
              </a:rPr>
              <a:t>Demographics</a:t>
            </a:r>
            <a:endParaRPr sz="3200" b="1">
              <a:solidFill>
                <a:srgbClr val="1C4587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188375" y="1654800"/>
            <a:ext cx="8520600" cy="37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Number of monthly active users: </a:t>
            </a:r>
            <a:r>
              <a:rPr lang="en" sz="160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billion</a:t>
            </a: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(self-reported), other reports cite </a:t>
            </a:r>
            <a:r>
              <a:rPr lang="en" sz="160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1.35 billion</a:t>
            </a:r>
            <a:endParaRPr sz="1600" b="1">
              <a:solidFill>
                <a:srgbClr val="205BC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Largest age group: </a:t>
            </a:r>
            <a:r>
              <a:rPr lang="en" sz="160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18-24 (30.8%)</a:t>
            </a:r>
            <a:endParaRPr sz="1600" b="1">
              <a:solidFill>
                <a:srgbClr val="205BC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Gender: </a:t>
            </a:r>
            <a:r>
              <a:rPr lang="en" sz="160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48.2% female, 51.8% male</a:t>
            </a: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(no data on other genders)</a:t>
            </a: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Time spent per day: </a:t>
            </a:r>
            <a:r>
              <a:rPr lang="en" sz="160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30.1 minutes</a:t>
            </a:r>
            <a:endParaRPr sz="1600" b="1">
              <a:solidFill>
                <a:srgbClr val="205BC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platform’s growth remains steady after experiencing a boom period in recent years.</a:t>
            </a: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Instagram saw a small (but notable) flip in its age demographics. The platform boasts a slightly larger percentage of Gen Z users versus Millennials.</a:t>
            </a: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far as social media age demographics go, Instagram maintains a firm hold on </a:t>
            </a:r>
            <a:endParaRPr sz="1600" b="1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both generations — these groups make up roughly two-thirds of their base.</a:t>
            </a:r>
            <a:endParaRPr sz="1600" b="1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60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C4587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5400" y="50549"/>
            <a:ext cx="1272499" cy="127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875" y="3752850"/>
            <a:ext cx="133602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>
            <a:spLocks noGrp="1"/>
          </p:cNvSpPr>
          <p:nvPr>
            <p:ph type="ctrTitle"/>
          </p:nvPr>
        </p:nvSpPr>
        <p:spPr>
          <a:xfrm>
            <a:off x="490300" y="50550"/>
            <a:ext cx="8520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1C4587"/>
                </a:solidFill>
              </a:rPr>
              <a:t>Demographics</a:t>
            </a:r>
            <a:endParaRPr sz="3200" b="1">
              <a:solidFill>
                <a:srgbClr val="1C4587"/>
              </a:solidFill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56275" y="1279025"/>
            <a:ext cx="8520600" cy="46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Number of members: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930 million</a:t>
            </a:r>
            <a:endParaRPr sz="1350" b="1">
              <a:solidFill>
                <a:srgbClr val="205BC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Largest age group: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30-39 (31%)</a:t>
            </a:r>
            <a:endParaRPr sz="1350" b="1">
              <a:solidFill>
                <a:srgbClr val="205BC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Gender: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43% female, 57% male</a:t>
            </a: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(no data on other genders)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63% of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users access</a:t>
            </a: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network weekly, 22% daily (in 2020)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Conventional wisdom might say that LinkedIn exclusively caters to an older audience. That said, Millennials dominate the platform.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LinkedIn continues to net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 revenue</a:t>
            </a: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user growth. This growth was driven initially by the pandemic and continued during the shifting job market.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platform’s demographic of high-earning B2B professionals makes LinkedIn a potential goldmine for ads.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Beyond the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 million</a:t>
            </a: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LinkedIn users in the US, the platform has a massive international reach.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60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C4587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1824" y="50550"/>
            <a:ext cx="1281325" cy="12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875" y="3752850"/>
            <a:ext cx="133602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490300" y="50550"/>
            <a:ext cx="8520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1C4587"/>
                </a:solidFill>
              </a:rPr>
              <a:t>Demographics</a:t>
            </a:r>
            <a:endParaRPr sz="3200" b="1">
              <a:solidFill>
                <a:srgbClr val="1C4587"/>
              </a:solidFill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ctrTitle"/>
          </p:nvPr>
        </p:nvSpPr>
        <p:spPr>
          <a:xfrm>
            <a:off x="-128700" y="1393525"/>
            <a:ext cx="8520600" cy="56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Number of monthly active users: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834.3 million</a:t>
            </a: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other reports cite 1+ billion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Largest age group: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18-24 (21%)</a:t>
            </a:r>
            <a:endParaRPr sz="1350" b="1">
              <a:solidFill>
                <a:srgbClr val="205BC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Gender: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54% female, 46% male</a:t>
            </a: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(no data on other genders)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Time spent per day: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45.8 minutes</a:t>
            </a:r>
            <a:endParaRPr sz="1350" b="1">
              <a:solidFill>
                <a:srgbClr val="205BC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TikTok’s popularity and growth remain unprecedented. There are over </a:t>
            </a:r>
            <a:r>
              <a:rPr lang="en" sz="1350" b="1">
                <a:solidFill>
                  <a:srgbClr val="205BC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150 million active users</a:t>
            </a: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on TikTok in the United States alone.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 b="1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 only is TikTok’s user base booming but also its daily activity. TikTok boasts the highest average time spent per day of any network.</a:t>
            </a:r>
            <a:endParaRPr sz="1350" b="1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fact that the platform’s gender demographics are leveling out is also notable. Last year, the split was 61% female and 39% male.  This signals TikTok’s status as a staple social app among the population at large.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more and more brands get on board, we’re seeing influencers do the same.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350"/>
              <a:buFont typeface="Roboto"/>
              <a:buChar char="●"/>
            </a:pPr>
            <a:r>
              <a:rPr lang="en" sz="1350">
                <a:solidFill>
                  <a:srgbClr val="16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TikTok is ramping up and “maturing” to meet the needs of its business-minded users. </a:t>
            </a: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60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C4587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03500" y="50550"/>
            <a:ext cx="1189951" cy="158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875" y="3752850"/>
            <a:ext cx="133602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ctrTitle"/>
          </p:nvPr>
        </p:nvSpPr>
        <p:spPr>
          <a:xfrm>
            <a:off x="490300" y="50550"/>
            <a:ext cx="8520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1C4587"/>
                </a:solidFill>
              </a:rPr>
              <a:t>Demographics</a:t>
            </a:r>
            <a:endParaRPr sz="3200" b="1">
              <a:solidFill>
                <a:srgbClr val="1C4587"/>
              </a:solidFill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-137500" y="398900"/>
            <a:ext cx="8520600" cy="56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E475D"/>
                </a:solidFill>
              </a:rPr>
              <a:t>YouTube has 2.5 billion users, making up almost one-third of the entire internet. (</a:t>
            </a:r>
            <a:r>
              <a:rPr lang="en" sz="1600">
                <a:solidFill>
                  <a:srgbClr val="0B848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Statista</a:t>
            </a:r>
            <a:r>
              <a:rPr lang="en" sz="1600">
                <a:solidFill>
                  <a:srgbClr val="2E475D"/>
                </a:solidFill>
              </a:rPr>
              <a:t>)</a:t>
            </a:r>
            <a:endParaRPr sz="1600">
              <a:solidFill>
                <a:srgbClr val="2E475D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E475D"/>
                </a:solidFill>
              </a:rPr>
              <a:t>YouTube is the top video streaming app, and the average user spends 23.2 hours per month watching content. (</a:t>
            </a:r>
            <a:r>
              <a:rPr lang="en" sz="1600">
                <a:solidFill>
                  <a:srgbClr val="0B848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 Annie</a:t>
            </a:r>
            <a:r>
              <a:rPr lang="en" sz="1600">
                <a:solidFill>
                  <a:srgbClr val="2E475D"/>
                </a:solidFill>
              </a:rPr>
              <a:t>)</a:t>
            </a:r>
            <a:endParaRPr sz="1600">
              <a:solidFill>
                <a:srgbClr val="2E475D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E475D"/>
                </a:solidFill>
              </a:rPr>
              <a:t>Millennials trust YouTube more than any other generation. (HubSpot Blog Research)</a:t>
            </a:r>
            <a:endParaRPr sz="1600">
              <a:solidFill>
                <a:srgbClr val="2E475D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E475D"/>
                </a:solidFill>
              </a:rPr>
              <a:t>56% of Gen Z, 54% of Millennials, 48% of Gen X, and 26% of Boomers say they discover new products most often on YouTube. (HubSpot Blog Research)</a:t>
            </a:r>
            <a:endParaRPr sz="1600">
              <a:solidFill>
                <a:srgbClr val="2E475D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E475D"/>
                </a:solidFill>
              </a:rPr>
              <a:t>30.19% are the ages of 25-34, and 26.47% are the ages 18-24. (</a:t>
            </a:r>
            <a:r>
              <a:rPr lang="en" sz="1600">
                <a:solidFill>
                  <a:srgbClr val="0B848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SimilarWeb</a:t>
            </a:r>
            <a:r>
              <a:rPr lang="en" sz="1600">
                <a:solidFill>
                  <a:srgbClr val="2E475D"/>
                </a:solidFill>
              </a:rPr>
              <a:t>)</a:t>
            </a:r>
            <a:endParaRPr sz="1600">
              <a:solidFill>
                <a:srgbClr val="16202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35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16202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600" b="1">
              <a:solidFill>
                <a:srgbClr val="205BC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C4587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700" y="183100"/>
            <a:ext cx="2552451" cy="10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Roboto</vt:lpstr>
      <vt:lpstr>Arial</vt:lpstr>
      <vt:lpstr>Simple Light</vt:lpstr>
      <vt:lpstr>Importance of a Diverse Social Media Strategy</vt:lpstr>
      <vt:lpstr>Social Media Has Become Vital for Communicating Your Message Both Within Your Club But Also Within the Rotary Universe and Abroad</vt:lpstr>
      <vt:lpstr>Most Important Platforms For Rotary Clubs</vt:lpstr>
      <vt:lpstr>The following information is from April 28, 2023 </vt:lpstr>
      <vt:lpstr>Demographics</vt:lpstr>
      <vt:lpstr>Demographics</vt:lpstr>
      <vt:lpstr>Demographics</vt:lpstr>
      <vt:lpstr>Demographics</vt:lpstr>
      <vt:lpstr>Demographics</vt:lpstr>
      <vt:lpstr>How To Efficiently Post Across Several Platforms</vt:lpstr>
      <vt:lpstr>Various Third Party Scheduler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a Diverse Social Media Strategy</dc:title>
  <dc:creator>Frank Bradshaw</dc:creator>
  <cp:lastModifiedBy>Frank Bradshaw</cp:lastModifiedBy>
  <cp:revision>1</cp:revision>
  <dcterms:modified xsi:type="dcterms:W3CDTF">2023-08-22T02:43:59Z</dcterms:modified>
</cp:coreProperties>
</file>